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7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548682"/>
            <a:ext cx="8496944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ОТДЕЛ ОБРАЗОВАНИЯ, ОПЕКИ И ПОПЕЧИТЕЛЬСТВА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АДМИНИСТРАЦИИ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АННИНСКОГО МУНИЦИПАЛЬНОГО РАЙОНА ВОРОНЕЖСКОЙ ОБЛАСТИ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Реализация концепции по созданию сетевых профильных классов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3968" y="3886200"/>
            <a:ext cx="4608512" cy="1752600"/>
          </a:xfrm>
        </p:spPr>
        <p:txBody>
          <a:bodyPr>
            <a:normAutofit/>
          </a:bodyPr>
          <a:lstStyle/>
          <a:p>
            <a:endParaRPr lang="ru-RU" sz="2400" dirty="0"/>
          </a:p>
          <a:p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Специалист ЦИМСОО Сезина Н.И</a:t>
            </a:r>
            <a:r>
              <a:rPr lang="ru-RU" sz="2400" dirty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67744" y="5638800"/>
            <a:ext cx="4536504" cy="3824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 smtClean="0"/>
              <a:t>пгт</a:t>
            </a:r>
            <a:r>
              <a:rPr lang="ru-RU" dirty="0" smtClean="0"/>
              <a:t>  </a:t>
            </a:r>
            <a:r>
              <a:rPr lang="ru-RU" dirty="0"/>
              <a:t>Анна, 2022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Привилегии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Дополнительные баллы при поступлении за результативное участие в олимпиадах, конкурсах.</a:t>
            </a:r>
          </a:p>
          <a:p>
            <a:pPr marL="514350" indent="-514350">
              <a:buAutoNum type="arabicPeriod"/>
            </a:pPr>
            <a:r>
              <a:rPr lang="ru-RU" dirty="0" smtClean="0"/>
              <a:t>Получение целевого направления на обучение от предприятия (на защиту  индивидуальных проектов  приглашаются представители предприятий).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5550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Контакты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Сезина Наталья Ивановна, </a:t>
            </a:r>
          </a:p>
          <a:p>
            <a:pPr marL="0" indent="0">
              <a:buNone/>
            </a:pPr>
            <a:r>
              <a:rPr lang="ru-RU" sz="2400" dirty="0" smtClean="0"/>
              <a:t>специалист центра информационно-методического сопровождения образовательных организаций</a:t>
            </a:r>
            <a:r>
              <a:rPr lang="ru-RU" dirty="0" smtClean="0"/>
              <a:t>,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тел. 8(47346) 2-27-27 (доб.2)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39268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Нормативно-правовые</a:t>
            </a:r>
            <a:endParaRPr lang="ru-RU" dirty="0"/>
          </a:p>
        </p:txBody>
      </p:sp>
      <p:pic>
        <p:nvPicPr>
          <p:cNvPr id="6" name="Объект 5"/>
          <p:cNvPicPr>
            <a:picLocks noGrp="1"/>
          </p:cNvPicPr>
          <p:nvPr>
            <p:ph idx="1"/>
          </p:nvPr>
        </p:nvPicPr>
        <p:blipFill rotWithShape="1">
          <a:blip r:embed="rId2" cstate="print"/>
          <a:srcRect l="14912" t="34505" r="15981" b="30418"/>
          <a:stretch/>
        </p:blipFill>
        <p:spPr bwMode="auto">
          <a:xfrm>
            <a:off x="0" y="1700808"/>
            <a:ext cx="9144000" cy="352839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</p:spTree>
    <p:extLst>
      <p:ext uri="{BB962C8B-B14F-4D97-AF65-F5344CB8AC3E}">
        <p14:creationId xmlns="" xmlns:p14="http://schemas.microsoft.com/office/powerpoint/2010/main" val="1773538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544245497"/>
              </p:ext>
            </p:extLst>
          </p:nvPr>
        </p:nvGraphicFramePr>
        <p:xfrm>
          <a:off x="0" y="620688"/>
          <a:ext cx="9144000" cy="6283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79712">
                  <a:extLst>
                    <a:ext uri="{9D8B030D-6E8A-4147-A177-3AD203B41FA5}">
                      <a16:colId xmlns="" xmlns:a16="http://schemas.microsoft.com/office/drawing/2014/main" val="588260759"/>
                    </a:ext>
                  </a:extLst>
                </a:gridCol>
                <a:gridCol w="4464496">
                  <a:extLst>
                    <a:ext uri="{9D8B030D-6E8A-4147-A177-3AD203B41FA5}">
                      <a16:colId xmlns="" xmlns:a16="http://schemas.microsoft.com/office/drawing/2014/main" val="3672596928"/>
                    </a:ext>
                  </a:extLst>
                </a:gridCol>
                <a:gridCol w="2699792">
                  <a:extLst>
                    <a:ext uri="{9D8B030D-6E8A-4147-A177-3AD203B41FA5}">
                      <a16:colId xmlns="" xmlns:a16="http://schemas.microsoft.com/office/drawing/2014/main" val="26182648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Направления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Реализация ИУП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28249140"/>
                  </a:ext>
                </a:extLst>
              </a:tr>
              <a:tr h="565264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Профильные классы психолого-педагогической направленности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ФГБОУ ВО «ВГПУ»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96696681"/>
                  </a:ext>
                </a:extLst>
              </a:tr>
              <a:tr h="13637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Инженерные классы авиастроительного профиля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1600" dirty="0" smtClean="0"/>
                        <a:t>1.«Авионика» 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1600" dirty="0" smtClean="0"/>
                        <a:t>2. «Двигателестроение» 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1600" dirty="0" smtClean="0"/>
                        <a:t>3. «Материаловедение» 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1600" dirty="0" smtClean="0"/>
                        <a:t>4. «Проектирование в программных средах» </a:t>
                      </a:r>
                      <a:endParaRPr lang="ru-RU" sz="16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ФГБОУ ВО «ВГТУ»,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Воронежский филиал ПАО «Авиационный комплекс им. С.В. Ильюшина»</a:t>
                      </a:r>
                      <a:r>
                        <a:rPr lang="ru-RU" b="1" dirty="0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22959140"/>
                  </a:ext>
                </a:extLst>
              </a:tr>
              <a:tr h="17008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Профильные инженерно-технологические классы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1.«Химико-аналитическое»</a:t>
                      </a:r>
                    </a:p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 «Химико-технологическое» </a:t>
                      </a:r>
                    </a:p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 «Экологическое»</a:t>
                      </a:r>
                    </a:p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4. «Технологическое»</a:t>
                      </a:r>
                    </a:p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5. «Аграрно-технологическое»</a:t>
                      </a:r>
                    </a:p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6. «Инженерно-технологическое»  </a:t>
                      </a:r>
                    </a:p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7. «Системотехническое»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ФГБОУ ВО «ВГУИТ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»</a:t>
                      </a:r>
                      <a:endParaRPr lang="ru-RU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356125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Профильные аграрные классы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1.«Геномные,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протеомные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постгеномные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технологии в животноводстве»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2.«Современные методы селекции растений»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3.«Космические технологии в аграрной сфере»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4.«Агроинженерия»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ФГБОУ ВО Воронежский ГАУ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79274234"/>
                  </a:ext>
                </a:extLst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683568" y="-76541"/>
            <a:ext cx="8229600" cy="7829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/>
              <a:t>Сетевые профильные классы</a:t>
            </a:r>
            <a:br>
              <a:rPr lang="ru-RU" sz="2400" b="1" dirty="0"/>
            </a:br>
            <a:r>
              <a:rPr lang="ru-RU" sz="2400" b="1" dirty="0"/>
              <a:t>(</a:t>
            </a:r>
            <a:r>
              <a:rPr lang="ru-RU" sz="1800" b="1" dirty="0"/>
              <a:t>модель распределенного сетевого класса</a:t>
            </a:r>
            <a:r>
              <a:rPr lang="ru-RU" sz="2400" b="1" dirty="0"/>
              <a:t>) </a:t>
            </a:r>
          </a:p>
        </p:txBody>
      </p:sp>
    </p:spTree>
    <p:extLst>
      <p:ext uri="{BB962C8B-B14F-4D97-AF65-F5344CB8AC3E}">
        <p14:creationId xmlns="" xmlns:p14="http://schemas.microsoft.com/office/powerpoint/2010/main" val="85612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Профильные классы психолого-педагогической направленности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915142" y="2060848"/>
            <a:ext cx="77768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Учебные курсы (10 </a:t>
            </a:r>
            <a:r>
              <a:rPr lang="ru-RU" sz="2400" b="1" dirty="0" err="1"/>
              <a:t>кл</a:t>
            </a:r>
            <a:r>
              <a:rPr lang="ru-RU" sz="2400" b="1" dirty="0"/>
              <a:t>. – 35ч, 11 </a:t>
            </a:r>
            <a:r>
              <a:rPr lang="ru-RU" sz="2400" b="1" dirty="0" err="1"/>
              <a:t>кл</a:t>
            </a:r>
            <a:r>
              <a:rPr lang="ru-RU" sz="2400" b="1" dirty="0"/>
              <a:t>. – 34ч по каждому УК):</a:t>
            </a:r>
          </a:p>
          <a:p>
            <a:r>
              <a:rPr lang="ru-RU" sz="2400" dirty="0"/>
              <a:t> 1.Основы педагогики. </a:t>
            </a:r>
          </a:p>
          <a:p>
            <a:r>
              <a:rPr lang="ru-RU" sz="2400" dirty="0"/>
              <a:t>2.Основы психологии. </a:t>
            </a:r>
          </a:p>
          <a:p>
            <a:r>
              <a:rPr lang="ru-RU" sz="2400" dirty="0"/>
              <a:t>3. Педагогическая практика.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46289" y="4365106"/>
            <a:ext cx="74991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Данные учебные курсы реализуются в сетевой форме профессорско-преподавательскими кадрами ФГБОУ ВО «ВГПУ»</a:t>
            </a:r>
          </a:p>
        </p:txBody>
      </p:sp>
    </p:spTree>
    <p:extLst>
      <p:ext uri="{BB962C8B-B14F-4D97-AF65-F5344CB8AC3E}">
        <p14:creationId xmlns="" xmlns:p14="http://schemas.microsoft.com/office/powerpoint/2010/main" val="154043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Инженерные классы авиастроительного профиля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4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Учебные </a:t>
            </a:r>
            <a:r>
              <a:rPr lang="ru-RU" b="1" dirty="0"/>
              <a:t>курсы: </a:t>
            </a:r>
            <a:endParaRPr lang="ru-RU" b="1" dirty="0" smtClean="0"/>
          </a:p>
          <a:p>
            <a:pPr marL="0" indent="0">
              <a:buNone/>
            </a:pPr>
            <a:r>
              <a:rPr lang="ru-RU" dirty="0" smtClean="0"/>
              <a:t>1.Направление </a:t>
            </a:r>
            <a:r>
              <a:rPr lang="ru-RU" dirty="0"/>
              <a:t>«Авионика»: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учебный курс «Авионика» </a:t>
            </a:r>
            <a:r>
              <a:rPr lang="ru-RU" b="1" dirty="0"/>
              <a:t>276 </a:t>
            </a:r>
            <a:r>
              <a:rPr lang="ru-RU" dirty="0"/>
              <a:t>часов за 2 </a:t>
            </a:r>
            <a:r>
              <a:rPr lang="ru-RU" dirty="0" smtClean="0"/>
              <a:t>года.</a:t>
            </a:r>
          </a:p>
          <a:p>
            <a:pPr marL="0" indent="0">
              <a:buNone/>
            </a:pPr>
            <a:r>
              <a:rPr lang="ru-RU" dirty="0" smtClean="0"/>
              <a:t> 2.Направление </a:t>
            </a:r>
            <a:r>
              <a:rPr lang="ru-RU" dirty="0"/>
              <a:t>«Двигателестроение</a:t>
            </a:r>
            <a:r>
              <a:rPr lang="ru-RU" dirty="0" smtClean="0"/>
              <a:t>»: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учебный курс «Двигателестроение» </a:t>
            </a:r>
            <a:r>
              <a:rPr lang="ru-RU" b="1" dirty="0"/>
              <a:t>276</a:t>
            </a:r>
            <a:r>
              <a:rPr lang="ru-RU" dirty="0"/>
              <a:t> часов за 2 </a:t>
            </a:r>
            <a:r>
              <a:rPr lang="ru-RU" dirty="0" smtClean="0"/>
              <a:t>года. </a:t>
            </a:r>
          </a:p>
          <a:p>
            <a:pPr marL="0" indent="0">
              <a:buNone/>
            </a:pPr>
            <a:r>
              <a:rPr lang="ru-RU" dirty="0" smtClean="0"/>
              <a:t> 3. Направление </a:t>
            </a:r>
            <a:r>
              <a:rPr lang="ru-RU" dirty="0"/>
              <a:t>«Материаловедение»: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учебный </a:t>
            </a:r>
            <a:r>
              <a:rPr lang="ru-RU" dirty="0"/>
              <a:t>курс «Материаловедение</a:t>
            </a:r>
            <a:r>
              <a:rPr lang="ru-RU" dirty="0" smtClean="0"/>
              <a:t>», </a:t>
            </a:r>
          </a:p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/>
              <a:t>том числе модули «Физико-химические и механические методы исследования материалов», </a:t>
            </a:r>
            <a:r>
              <a:rPr lang="ru-RU" dirty="0" smtClean="0"/>
              <a:t>«</a:t>
            </a:r>
            <a:r>
              <a:rPr lang="ru-RU" dirty="0"/>
              <a:t>Конструкционные материалы в авиации», «Методы контроля и диагностики материалов» </a:t>
            </a:r>
            <a:r>
              <a:rPr lang="ru-RU" b="1" dirty="0"/>
              <a:t>276</a:t>
            </a:r>
            <a:r>
              <a:rPr lang="ru-RU" dirty="0"/>
              <a:t> часов за 2 </a:t>
            </a:r>
            <a:r>
              <a:rPr lang="ru-RU" dirty="0" smtClean="0"/>
              <a:t>года.</a:t>
            </a:r>
          </a:p>
          <a:p>
            <a:pPr marL="0" indent="0">
              <a:buNone/>
            </a:pPr>
            <a:r>
              <a:rPr lang="ru-RU" dirty="0" smtClean="0"/>
              <a:t> 4</a:t>
            </a:r>
            <a:r>
              <a:rPr lang="ru-RU" dirty="0"/>
              <a:t>. </a:t>
            </a:r>
            <a:r>
              <a:rPr lang="ru-RU" dirty="0" smtClean="0"/>
              <a:t>Направление </a:t>
            </a:r>
            <a:r>
              <a:rPr lang="ru-RU" dirty="0"/>
              <a:t>«Проектирование в программных средах» </a:t>
            </a:r>
            <a:r>
              <a:rPr lang="ru-RU" b="1" dirty="0"/>
              <a:t>276</a:t>
            </a:r>
            <a:r>
              <a:rPr lang="ru-RU" dirty="0"/>
              <a:t> часов за 2 года.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 smtClean="0"/>
              <a:t>Углубленно</a:t>
            </a:r>
            <a:r>
              <a:rPr lang="ru-RU" dirty="0" smtClean="0"/>
              <a:t> – математика, информатика, физика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039160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Инженерно-технологические классы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/>
          <a:srcRect l="17119" t="36341" r="17285" b="16989"/>
          <a:stretch/>
        </p:blipFill>
        <p:spPr>
          <a:xfrm>
            <a:off x="0" y="1417638"/>
            <a:ext cx="9168862" cy="395557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069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Инженерно-технологические классы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/>
          <a:srcRect l="17402" t="25412" r="16904" b="15045"/>
          <a:stretch/>
        </p:blipFill>
        <p:spPr>
          <a:xfrm>
            <a:off x="0" y="1196754"/>
            <a:ext cx="9090138" cy="4680521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49177" y="6021288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Учебные курсы </a:t>
            </a:r>
            <a:r>
              <a:rPr lang="ru-RU" dirty="0" smtClean="0"/>
              <a:t>реализуются </a:t>
            </a:r>
            <a:r>
              <a:rPr lang="ru-RU" dirty="0"/>
              <a:t>в сетевой форме профессорско-преподавательскими кадрами ФГБОУ ВО «ВГУИТ»</a:t>
            </a:r>
          </a:p>
        </p:txBody>
      </p:sp>
    </p:spTree>
    <p:extLst>
      <p:ext uri="{BB962C8B-B14F-4D97-AF65-F5344CB8AC3E}">
        <p14:creationId xmlns="" xmlns:p14="http://schemas.microsoft.com/office/powerpoint/2010/main" val="1492194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387424"/>
            <a:ext cx="8229600" cy="1805062"/>
          </a:xfrm>
        </p:spPr>
        <p:txBody>
          <a:bodyPr/>
          <a:lstStyle/>
          <a:p>
            <a:r>
              <a:rPr lang="ru-RU" dirty="0" smtClean="0"/>
              <a:t>Аграрные классы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999574216"/>
              </p:ext>
            </p:extLst>
          </p:nvPr>
        </p:nvGraphicFramePr>
        <p:xfrm>
          <a:off x="24791" y="836712"/>
          <a:ext cx="9144000" cy="594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35696">
                  <a:extLst>
                    <a:ext uri="{9D8B030D-6E8A-4147-A177-3AD203B41FA5}">
                      <a16:colId xmlns="" xmlns:a16="http://schemas.microsoft.com/office/drawing/2014/main" val="2783418480"/>
                    </a:ext>
                  </a:extLst>
                </a:gridCol>
                <a:gridCol w="4320480">
                  <a:extLst>
                    <a:ext uri="{9D8B030D-6E8A-4147-A177-3AD203B41FA5}">
                      <a16:colId xmlns="" xmlns:a16="http://schemas.microsoft.com/office/drawing/2014/main" val="1588554342"/>
                    </a:ext>
                  </a:extLst>
                </a:gridCol>
                <a:gridCol w="2987824">
                  <a:extLst>
                    <a:ext uri="{9D8B030D-6E8A-4147-A177-3AD203B41FA5}">
                      <a16:colId xmlns="" xmlns:a16="http://schemas.microsoft.com/office/drawing/2014/main" val="1668687347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r>
                        <a:rPr lang="ru-RU" dirty="0" smtClean="0"/>
                        <a:t>Направление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Дополнительный учебный предмет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(по 1ч в неделю)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Учебные курсы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 ч в неделю)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84986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</a:t>
                      </a:r>
                      <a:r>
                        <a:rPr lang="ru-RU" sz="1800" b="1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Агроинженерия</a:t>
                      </a:r>
                      <a:r>
                        <a:rPr lang="ru-RU" sz="18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Лабораторный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практикум по физике 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Практикум по программированию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Роботизация и интеллектуализация в </a:t>
                      </a:r>
                      <a:r>
                        <a:rPr lang="ru-RU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агроинженерии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995158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"Космические технологии в аграрной сфере"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Лабораторный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практикум по физике 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</a:t>
                      </a:r>
                      <a:r>
                        <a:rPr lang="ru-RU" dirty="0" smtClean="0"/>
                        <a:t>.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Практикум по математике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Дистанционные и навигационные технологии в управлении агропредприятием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254426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"Современные методы селекции растений"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Лабораторный практикум по химии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Лабораторный практикум по биологии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Основы молекулярной биологии клетки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7826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"Геномные, </a:t>
                      </a:r>
                      <a:r>
                        <a:rPr lang="ru-RU" sz="1800" b="1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протеомные</a:t>
                      </a:r>
                      <a:r>
                        <a:rPr lang="ru-RU" sz="18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 </a:t>
                      </a:r>
                      <a:r>
                        <a:rPr lang="ru-RU" sz="1800" b="1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постгеномные</a:t>
                      </a:r>
                      <a:r>
                        <a:rPr lang="ru-RU" sz="18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технологии в животноводстве"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Лабораторный практикум по химии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Лабораторный практикум по биологии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Молекулярно-генетические методы исследования в животноводстве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677930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23733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Формат обучения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Очно с применением дистанционных технологий.</a:t>
            </a:r>
          </a:p>
          <a:p>
            <a:pPr marL="514350" indent="-514350">
              <a:buAutoNum type="arabicPeriod"/>
            </a:pPr>
            <a:r>
              <a:rPr lang="ru-RU" dirty="0" smtClean="0"/>
              <a:t>Выездные образовательные </a:t>
            </a:r>
            <a:r>
              <a:rPr lang="ru-RU" dirty="0" err="1" smtClean="0"/>
              <a:t>интенсивы</a:t>
            </a:r>
            <a:r>
              <a:rPr lang="ru-RU" dirty="0" smtClean="0"/>
              <a:t> на базе организаций-партнеров.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33515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483</Words>
  <Application>Microsoft Office PowerPoint</Application>
  <PresentationFormat>Экран (4:3)</PresentationFormat>
  <Paragraphs>84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  ОТДЕЛ ОБРАЗОВАНИЯ, ОПЕКИ И ПОПЕЧИТЕЛЬСТВА  АДМИНИСТРАЦИИ АННИНСКОГО МУНИЦИПАЛЬНОГО РАЙОНА ВОРОНЕЖСКОЙ ОБЛАСТИ   Реализация концепции по созданию сетевых профильных классов</vt:lpstr>
      <vt:lpstr>Нормативно-правовые</vt:lpstr>
      <vt:lpstr>Слайд 3</vt:lpstr>
      <vt:lpstr>Профильные классы психолого-педагогической направленности</vt:lpstr>
      <vt:lpstr>Инженерные классы авиастроительного профиля  </vt:lpstr>
      <vt:lpstr>Инженерно-технологические классы</vt:lpstr>
      <vt:lpstr>Инженерно-технологические классы</vt:lpstr>
      <vt:lpstr>Аграрные классы</vt:lpstr>
      <vt:lpstr>Формат обучения</vt:lpstr>
      <vt:lpstr>Привилегии</vt:lpstr>
      <vt:lpstr>Контакты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Работа</dc:creator>
  <cp:lastModifiedBy>Olga</cp:lastModifiedBy>
  <cp:revision>23</cp:revision>
  <dcterms:created xsi:type="dcterms:W3CDTF">2022-06-07T13:34:51Z</dcterms:created>
  <dcterms:modified xsi:type="dcterms:W3CDTF">2022-06-08T12:47:35Z</dcterms:modified>
</cp:coreProperties>
</file>